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Lato Black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Black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a1826524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a1826524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ca1826524_9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ca1826524_9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ca1826524_9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ca1826524_9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ca1826524_9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ca1826524_9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?Rafa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ca1826524_9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ca1826524_9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db0896c8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db0896c8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db0896c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db0896c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ca1826524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ca1826524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ca1826524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ca1826524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d8d70b8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d8d70b8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ca1826524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ca1826524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ca1826524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ca1826524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a182652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a182652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>
            <a:off x="13200" y="0"/>
            <a:ext cx="9144000" cy="5143500"/>
          </a:xfrm>
          <a:prstGeom prst="rect">
            <a:avLst/>
          </a:prstGeom>
          <a:solidFill>
            <a:srgbClr val="484848">
              <a:alpha val="788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"/>
          <p:cNvSpPr txBox="1"/>
          <p:nvPr>
            <p:ph type="ctrTitle"/>
          </p:nvPr>
        </p:nvSpPr>
        <p:spPr>
          <a:xfrm>
            <a:off x="3019300" y="2773975"/>
            <a:ext cx="7712400" cy="18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0">
                <a:solidFill>
                  <a:srgbClr val="FFFFFF"/>
                </a:solidFill>
              </a:rPr>
              <a:t>oranghilang.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3864223" y="3798363"/>
            <a:ext cx="3994500" cy="5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500">
                <a:solidFill>
                  <a:srgbClr val="FFFFFF"/>
                </a:solidFill>
              </a:rPr>
              <a:t>“ Temukan Keluarga Anda ”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7779700" y="3070475"/>
            <a:ext cx="58500" cy="118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/>
        </p:nvSpPr>
        <p:spPr>
          <a:xfrm>
            <a:off x="786625" y="848150"/>
            <a:ext cx="4274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latin typeface="Comic Sans MS"/>
                <a:ea typeface="Comic Sans MS"/>
                <a:cs typeface="Comic Sans MS"/>
                <a:sym typeface="Comic Sans MS"/>
              </a:rPr>
              <a:t>Backend</a:t>
            </a:r>
            <a:br>
              <a:rPr lang="id" sz="2400">
                <a:latin typeface="Comic Sans MS"/>
                <a:ea typeface="Comic Sans MS"/>
                <a:cs typeface="Comic Sans MS"/>
                <a:sym typeface="Comic Sans MS"/>
              </a:rPr>
            </a:b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-"/>
            </a:pPr>
            <a:r>
              <a:rPr lang="id" sz="2000">
                <a:latin typeface="Comic Sans MS"/>
                <a:ea typeface="Comic Sans MS"/>
                <a:cs typeface="Comic Sans MS"/>
                <a:sym typeface="Comic Sans MS"/>
              </a:rPr>
              <a:t>Manajemen user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-"/>
            </a:pPr>
            <a:r>
              <a:rPr lang="id" sz="2000">
                <a:latin typeface="Comic Sans MS"/>
                <a:ea typeface="Comic Sans MS"/>
                <a:cs typeface="Comic Sans MS"/>
                <a:sym typeface="Comic Sans MS"/>
              </a:rPr>
              <a:t>Manajemen orang hilang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-"/>
            </a:pPr>
            <a:r>
              <a:rPr lang="id" sz="2000">
                <a:latin typeface="Comic Sans MS"/>
                <a:ea typeface="Comic Sans MS"/>
                <a:cs typeface="Comic Sans MS"/>
                <a:sym typeface="Comic Sans MS"/>
              </a:rPr>
              <a:t>Manajemen bencana Alam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-"/>
            </a:pPr>
            <a:r>
              <a:rPr lang="id" sz="2000">
                <a:latin typeface="Comic Sans MS"/>
                <a:ea typeface="Comic Sans MS"/>
                <a:cs typeface="Comic Sans MS"/>
                <a:sym typeface="Comic Sans MS"/>
              </a:rPr>
              <a:t>Manajemen berita 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5061325" y="1066200"/>
            <a:ext cx="878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latin typeface="Comic Sans MS"/>
                <a:ea typeface="Comic Sans MS"/>
                <a:cs typeface="Comic Sans MS"/>
                <a:sym typeface="Comic Sans MS"/>
              </a:rPr>
              <a:t>Admin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6139325" y="1066200"/>
            <a:ext cx="878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latin typeface="Comic Sans MS"/>
                <a:ea typeface="Comic Sans MS"/>
                <a:cs typeface="Comic Sans MS"/>
                <a:sym typeface="Comic Sans MS"/>
              </a:rPr>
              <a:t>Petugas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7217325" y="1066200"/>
            <a:ext cx="1581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latin typeface="Comic Sans MS"/>
                <a:ea typeface="Comic Sans MS"/>
                <a:cs typeface="Comic Sans MS"/>
                <a:sym typeface="Comic Sans MS"/>
              </a:rPr>
              <a:t>Content Writer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07">
            <a:off x="6421193" y="1605844"/>
            <a:ext cx="314964" cy="31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07">
            <a:off x="6421193" y="3531019"/>
            <a:ext cx="314964" cy="31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07">
            <a:off x="7797993" y="1605844"/>
            <a:ext cx="314964" cy="31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07">
            <a:off x="7797993" y="2290169"/>
            <a:ext cx="314964" cy="31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07">
            <a:off x="7797993" y="2910594"/>
            <a:ext cx="314964" cy="31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875" y="1571350"/>
            <a:ext cx="289025" cy="2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875" y="2303137"/>
            <a:ext cx="289025" cy="2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875" y="2923575"/>
            <a:ext cx="289025" cy="2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875" y="3541975"/>
            <a:ext cx="289025" cy="2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162" y="2301150"/>
            <a:ext cx="289025" cy="2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162" y="2923575"/>
            <a:ext cx="289025" cy="2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975" y="3543987"/>
            <a:ext cx="289025" cy="2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/>
          <p:nvPr/>
        </p:nvSpPr>
        <p:spPr>
          <a:xfrm flipH="1" rot="10800000">
            <a:off x="3128275" y="380900"/>
            <a:ext cx="56649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 flipH="1" rot="10800000">
            <a:off x="2413650" y="4716050"/>
            <a:ext cx="63210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/>
          <p:nvPr/>
        </p:nvSpPr>
        <p:spPr>
          <a:xfrm flipH="1" rot="10800000">
            <a:off x="345725" y="380900"/>
            <a:ext cx="2694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 flipH="1" rot="10800000">
            <a:off x="1669375" y="380900"/>
            <a:ext cx="1458900" cy="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"/>
          <p:cNvSpPr txBox="1"/>
          <p:nvPr>
            <p:ph type="title"/>
          </p:nvPr>
        </p:nvSpPr>
        <p:spPr>
          <a:xfrm>
            <a:off x="615125" y="152300"/>
            <a:ext cx="3188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chemeClr val="dk1"/>
                </a:solidFill>
              </a:rPr>
              <a:t>Teknik Pembuatan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 flipH="1" rot="10800000">
            <a:off x="3128275" y="380900"/>
            <a:ext cx="56649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/>
          <p:nvPr/>
        </p:nvSpPr>
        <p:spPr>
          <a:xfrm flipH="1" rot="10800000">
            <a:off x="2413650" y="4716050"/>
            <a:ext cx="63210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 flipH="1" rot="10800000">
            <a:off x="345725" y="380900"/>
            <a:ext cx="2694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 flipH="1" rot="10800000">
            <a:off x="1669375" y="380900"/>
            <a:ext cx="1458900" cy="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 txBox="1"/>
          <p:nvPr>
            <p:ph type="title"/>
          </p:nvPr>
        </p:nvSpPr>
        <p:spPr>
          <a:xfrm>
            <a:off x="615125" y="152300"/>
            <a:ext cx="3188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chemeClr val="dk1"/>
                </a:solidFill>
              </a:rPr>
              <a:t>Teknik Pembuatan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525" y="1233524"/>
            <a:ext cx="2693451" cy="151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600" y="1140047"/>
            <a:ext cx="1886400" cy="158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914" y="3194862"/>
            <a:ext cx="869625" cy="10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 rotWithShape="1">
          <a:blip r:embed="rId6">
            <a:alphaModFix/>
          </a:blip>
          <a:srcRect b="62546" l="0" r="0" t="10303"/>
          <a:stretch/>
        </p:blipFill>
        <p:spPr>
          <a:xfrm>
            <a:off x="4371738" y="3413287"/>
            <a:ext cx="3683162" cy="86546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" name="Google Shape;261;p35"/>
          <p:cNvSpPr txBox="1"/>
          <p:nvPr/>
        </p:nvSpPr>
        <p:spPr>
          <a:xfrm>
            <a:off x="2117550" y="3458000"/>
            <a:ext cx="1886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33A23D"/>
                </a:solidFill>
                <a:latin typeface="Lato"/>
                <a:ea typeface="Lato"/>
                <a:cs typeface="Lato"/>
                <a:sym typeface="Lato"/>
              </a:rPr>
              <a:t>Owl Carousel</a:t>
            </a:r>
            <a:endParaRPr sz="2000">
              <a:solidFill>
                <a:srgbClr val="33A23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7314" y="1320926"/>
            <a:ext cx="2534528" cy="126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11675" y="11675"/>
            <a:ext cx="9132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 txBox="1"/>
          <p:nvPr/>
        </p:nvSpPr>
        <p:spPr>
          <a:xfrm>
            <a:off x="258957" y="308900"/>
            <a:ext cx="38103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800">
                <a:latin typeface="Lato Black"/>
                <a:ea typeface="Lato Black"/>
                <a:cs typeface="Lato Black"/>
                <a:sym typeface="Lato Black"/>
              </a:rPr>
              <a:t>ALUR </a:t>
            </a:r>
            <a:endParaRPr sz="38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500">
                <a:latin typeface="Lato Black"/>
                <a:ea typeface="Lato Black"/>
                <a:cs typeface="Lato Black"/>
                <a:sym typeface="Lato Black"/>
              </a:rPr>
              <a:t>PENGGUNAAN WEB</a:t>
            </a:r>
            <a:endParaRPr sz="25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4163969" y="593544"/>
            <a:ext cx="33930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latin typeface="Lato"/>
                <a:ea typeface="Lato"/>
                <a:cs typeface="Lato"/>
                <a:sym typeface="Lato"/>
              </a:rPr>
              <a:t>Sisi Petugas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6"/>
          <p:cNvSpPr/>
          <p:nvPr/>
        </p:nvSpPr>
        <p:spPr>
          <a:xfrm>
            <a:off x="3992225" y="473374"/>
            <a:ext cx="84600" cy="6822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 txBox="1"/>
          <p:nvPr/>
        </p:nvSpPr>
        <p:spPr>
          <a:xfrm>
            <a:off x="2123413" y="4128076"/>
            <a:ext cx="25083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Petugas login pada web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www.oranghilang.site/admin</a:t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4648843" y="1636651"/>
            <a:ext cx="1307700" cy="1307700"/>
          </a:xfrm>
          <a:prstGeom prst="ellipse">
            <a:avLst/>
          </a:prstGeom>
          <a:solidFill>
            <a:srgbClr val="FFAB40">
              <a:alpha val="8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 txBox="1"/>
          <p:nvPr/>
        </p:nvSpPr>
        <p:spPr>
          <a:xfrm>
            <a:off x="4121036" y="3345498"/>
            <a:ext cx="25083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">
                <a:solidFill>
                  <a:schemeClr val="dk2"/>
                </a:solidFill>
              </a:rPr>
              <a:t>Petugas  menambahkan</a:t>
            </a:r>
            <a:br>
              <a:rPr lang="id">
                <a:solidFill>
                  <a:schemeClr val="dk2"/>
                </a:solidFill>
              </a:rPr>
            </a:br>
            <a:r>
              <a:rPr lang="id">
                <a:solidFill>
                  <a:schemeClr val="dk2"/>
                </a:solidFill>
              </a:rPr>
              <a:t>bencana alam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 txBox="1"/>
          <p:nvPr/>
        </p:nvSpPr>
        <p:spPr>
          <a:xfrm>
            <a:off x="5999179" y="3814830"/>
            <a:ext cx="26502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Petugas di lapangan menginputkan data orang hilang dengan informasi pendukung</a:t>
            </a:r>
            <a:endParaRPr/>
          </a:p>
        </p:txBody>
      </p:sp>
      <p:cxnSp>
        <p:nvCxnSpPr>
          <p:cNvPr id="276" name="Google Shape;276;p36"/>
          <p:cNvCxnSpPr>
            <a:endCxn id="272" idx="0"/>
          </p:cNvCxnSpPr>
          <p:nvPr/>
        </p:nvCxnSpPr>
        <p:spPr>
          <a:xfrm>
            <a:off x="3377563" y="2964676"/>
            <a:ext cx="0" cy="116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6"/>
          <p:cNvCxnSpPr/>
          <p:nvPr/>
        </p:nvCxnSpPr>
        <p:spPr>
          <a:xfrm>
            <a:off x="5302770" y="2944512"/>
            <a:ext cx="0" cy="45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6"/>
          <p:cNvCxnSpPr/>
          <p:nvPr/>
        </p:nvCxnSpPr>
        <p:spPr>
          <a:xfrm flipH="1">
            <a:off x="7270245" y="2835711"/>
            <a:ext cx="600" cy="10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6"/>
          <p:cNvSpPr/>
          <p:nvPr/>
        </p:nvSpPr>
        <p:spPr>
          <a:xfrm flipH="1" rot="-10292418">
            <a:off x="-3318068" y="4343525"/>
            <a:ext cx="6446036" cy="4767533"/>
          </a:xfrm>
          <a:prstGeom prst="teardrop">
            <a:avLst>
              <a:gd fmla="val 100000" name="adj"/>
            </a:avLst>
          </a:prstGeom>
          <a:solidFill>
            <a:srgbClr val="FFAB40">
              <a:alpha val="7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/>
          <p:nvPr/>
        </p:nvSpPr>
        <p:spPr>
          <a:xfrm>
            <a:off x="2721450" y="1686109"/>
            <a:ext cx="1307798" cy="1307798"/>
          </a:xfrm>
          <a:prstGeom prst="ellipse">
            <a:avLst/>
          </a:prstGeom>
          <a:solidFill>
            <a:srgbClr val="FFAB40">
              <a:alpha val="7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6"/>
          <p:cNvSpPr/>
          <p:nvPr/>
        </p:nvSpPr>
        <p:spPr>
          <a:xfrm>
            <a:off x="6576157" y="1638429"/>
            <a:ext cx="1307700" cy="13077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425" y="1875075"/>
            <a:ext cx="929850" cy="9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267" y="1827400"/>
            <a:ext cx="929850" cy="9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6000" y="1754850"/>
            <a:ext cx="1071300" cy="10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/>
          <p:nvPr/>
        </p:nvSpPr>
        <p:spPr>
          <a:xfrm>
            <a:off x="3612525" y="-120550"/>
            <a:ext cx="5531700" cy="5276100"/>
          </a:xfrm>
          <a:prstGeom prst="rect">
            <a:avLst/>
          </a:prstGeom>
          <a:solidFill>
            <a:srgbClr val="FFAB40">
              <a:alpha val="7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 txBox="1"/>
          <p:nvPr>
            <p:ph type="title"/>
          </p:nvPr>
        </p:nvSpPr>
        <p:spPr>
          <a:xfrm>
            <a:off x="300000" y="2061950"/>
            <a:ext cx="3510300" cy="16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latin typeface="Lato Black"/>
                <a:ea typeface="Lato Black"/>
                <a:cs typeface="Lato Black"/>
                <a:sym typeface="Lato Black"/>
              </a:rPr>
              <a:t>Klasifikasi 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latin typeface="Lato Black"/>
                <a:ea typeface="Lato Black"/>
                <a:cs typeface="Lato Black"/>
                <a:sym typeface="Lato Black"/>
              </a:rPr>
              <a:t>Status Orang Hilang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-161850" y="-320125"/>
            <a:ext cx="1801200" cy="1801200"/>
          </a:xfrm>
          <a:prstGeom prst="ellipse">
            <a:avLst/>
          </a:prstGeom>
          <a:solidFill>
            <a:srgbClr val="FFAB40">
              <a:alpha val="7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-650900" y="610525"/>
            <a:ext cx="1148100" cy="1148100"/>
          </a:xfrm>
          <a:prstGeom prst="ellipse">
            <a:avLst/>
          </a:prstGeom>
          <a:solidFill>
            <a:srgbClr val="FFAB40">
              <a:alpha val="7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5138625" y="469184"/>
            <a:ext cx="41160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2000">
                <a:latin typeface="Raleway"/>
                <a:ea typeface="Raleway"/>
                <a:cs typeface="Raleway"/>
                <a:sym typeface="Raleway"/>
              </a:rPr>
              <a:t>Proses Pencarian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5138625" y="1648388"/>
            <a:ext cx="41160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2000">
                <a:latin typeface="Raleway"/>
                <a:ea typeface="Raleway"/>
                <a:cs typeface="Raleway"/>
                <a:sym typeface="Raleway"/>
              </a:rPr>
              <a:t>Ditemukan Hidup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4037025" y="240376"/>
            <a:ext cx="952200" cy="93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"/>
          <p:cNvSpPr txBox="1"/>
          <p:nvPr/>
        </p:nvSpPr>
        <p:spPr>
          <a:xfrm>
            <a:off x="5138625" y="3020784"/>
            <a:ext cx="3976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000">
                <a:latin typeface="Raleway"/>
                <a:ea typeface="Raleway"/>
                <a:cs typeface="Raleway"/>
                <a:sym typeface="Raleway"/>
              </a:rPr>
              <a:t>Ditemukan Meninggal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3124225" y="2319000"/>
            <a:ext cx="93900" cy="93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 txBox="1"/>
          <p:nvPr/>
        </p:nvSpPr>
        <p:spPr>
          <a:xfrm>
            <a:off x="5132025" y="4238055"/>
            <a:ext cx="3976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000">
                <a:latin typeface="Raleway"/>
                <a:ea typeface="Raleway"/>
                <a:cs typeface="Raleway"/>
                <a:sym typeface="Raleway"/>
              </a:rPr>
              <a:t>Tidak Ditemukan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4039063" y="1428501"/>
            <a:ext cx="952200" cy="93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4037025" y="2754976"/>
            <a:ext cx="952200" cy="93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4037025" y="4041676"/>
            <a:ext cx="952200" cy="93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651" y="398350"/>
            <a:ext cx="636975" cy="6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165" y="1523883"/>
            <a:ext cx="717650" cy="7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2051" y="2913013"/>
            <a:ext cx="636975" cy="57743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/>
        </p:nvSpPr>
        <p:spPr>
          <a:xfrm>
            <a:off x="4284338" y="4049322"/>
            <a:ext cx="4413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5000">
                <a:solidFill>
                  <a:srgbClr val="FFAB40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b="1" sz="5000">
              <a:solidFill>
                <a:srgbClr val="FFAB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11675" y="11675"/>
            <a:ext cx="9132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/>
        </p:nvSpPr>
        <p:spPr>
          <a:xfrm>
            <a:off x="258957" y="308900"/>
            <a:ext cx="38103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800">
                <a:latin typeface="Lato Black"/>
                <a:ea typeface="Lato Black"/>
                <a:cs typeface="Lato Black"/>
                <a:sym typeface="Lato Black"/>
              </a:rPr>
              <a:t>ALUR </a:t>
            </a:r>
            <a:endParaRPr sz="38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500">
                <a:latin typeface="Lato Black"/>
                <a:ea typeface="Lato Black"/>
                <a:cs typeface="Lato Black"/>
                <a:sym typeface="Lato Black"/>
              </a:rPr>
              <a:t>PENGGUNAAN WEB</a:t>
            </a:r>
            <a:endParaRPr sz="25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4163969" y="593544"/>
            <a:ext cx="33930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latin typeface="Lato"/>
                <a:ea typeface="Lato"/>
                <a:cs typeface="Lato"/>
                <a:sym typeface="Lato"/>
              </a:rPr>
              <a:t>Sisi Keluarga Korban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8"/>
          <p:cNvSpPr/>
          <p:nvPr/>
        </p:nvSpPr>
        <p:spPr>
          <a:xfrm>
            <a:off x="3992225" y="473374"/>
            <a:ext cx="84600" cy="6822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8"/>
          <p:cNvSpPr txBox="1"/>
          <p:nvPr/>
        </p:nvSpPr>
        <p:spPr>
          <a:xfrm>
            <a:off x="1031013" y="4128076"/>
            <a:ext cx="25083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Keluarga korban melaporkan kepada petugas </a:t>
            </a: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3556443" y="1636651"/>
            <a:ext cx="1307700" cy="1307700"/>
          </a:xfrm>
          <a:prstGeom prst="ellipse">
            <a:avLst/>
          </a:prstGeom>
          <a:solidFill>
            <a:srgbClr val="FFAB40">
              <a:alpha val="8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 txBox="1"/>
          <p:nvPr/>
        </p:nvSpPr>
        <p:spPr>
          <a:xfrm>
            <a:off x="3281800" y="3341850"/>
            <a:ext cx="20913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2"/>
                </a:solidFill>
              </a:rPr>
              <a:t>Keluarga memberikan informasi detail mengenai korban yang hilang</a:t>
            </a:r>
            <a:endParaRPr/>
          </a:p>
        </p:txBody>
      </p:sp>
      <p:sp>
        <p:nvSpPr>
          <p:cNvPr id="318" name="Google Shape;318;p38"/>
          <p:cNvSpPr txBox="1"/>
          <p:nvPr/>
        </p:nvSpPr>
        <p:spPr>
          <a:xfrm>
            <a:off x="5209051" y="3849975"/>
            <a:ext cx="21840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Keluarga memantau status pencarian korban hilang di website www.oranghilang.site</a:t>
            </a:r>
            <a:endParaRPr/>
          </a:p>
        </p:txBody>
      </p:sp>
      <p:cxnSp>
        <p:nvCxnSpPr>
          <p:cNvPr id="319" name="Google Shape;319;p38"/>
          <p:cNvCxnSpPr>
            <a:endCxn id="315" idx="0"/>
          </p:cNvCxnSpPr>
          <p:nvPr/>
        </p:nvCxnSpPr>
        <p:spPr>
          <a:xfrm>
            <a:off x="2285163" y="2964676"/>
            <a:ext cx="0" cy="116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8"/>
          <p:cNvCxnSpPr/>
          <p:nvPr/>
        </p:nvCxnSpPr>
        <p:spPr>
          <a:xfrm>
            <a:off x="4210370" y="2944512"/>
            <a:ext cx="0" cy="45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8"/>
          <p:cNvCxnSpPr/>
          <p:nvPr/>
        </p:nvCxnSpPr>
        <p:spPr>
          <a:xfrm flipH="1">
            <a:off x="6177845" y="2835711"/>
            <a:ext cx="600" cy="10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8"/>
          <p:cNvSpPr/>
          <p:nvPr/>
        </p:nvSpPr>
        <p:spPr>
          <a:xfrm flipH="1" rot="-10292418">
            <a:off x="7082532" y="4355225"/>
            <a:ext cx="6446036" cy="4767533"/>
          </a:xfrm>
          <a:prstGeom prst="teardrop">
            <a:avLst>
              <a:gd fmla="val 100000" name="adj"/>
            </a:avLst>
          </a:prstGeom>
          <a:solidFill>
            <a:srgbClr val="FFAB40">
              <a:alpha val="7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1629050" y="1686109"/>
            <a:ext cx="1307700" cy="1307700"/>
          </a:xfrm>
          <a:prstGeom prst="ellipse">
            <a:avLst/>
          </a:prstGeom>
          <a:solidFill>
            <a:srgbClr val="FFAB40">
              <a:alpha val="7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5483757" y="1638429"/>
            <a:ext cx="1307700" cy="13077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967" y="1825575"/>
            <a:ext cx="929850" cy="9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600" y="1754850"/>
            <a:ext cx="1071300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584" y="1907650"/>
            <a:ext cx="765700" cy="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/>
        </p:nvSpPr>
        <p:spPr>
          <a:xfrm>
            <a:off x="327000" y="242225"/>
            <a:ext cx="8635200" cy="47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04800"/>
            <a:ext cx="91448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>
            <a:off x="4957" y="4762500"/>
            <a:ext cx="91449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6"/>
          <p:cNvSpPr txBox="1"/>
          <p:nvPr/>
        </p:nvSpPr>
        <p:spPr>
          <a:xfrm>
            <a:off x="3447150" y="4762500"/>
            <a:ext cx="224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Peta </a:t>
            </a:r>
            <a:r>
              <a:rPr b="1" i="1" lang="id"/>
              <a:t>Ring Of Fire</a:t>
            </a:r>
            <a:r>
              <a:rPr b="1" lang="id"/>
              <a:t> Dunia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/>
        </p:nvSpPr>
        <p:spPr>
          <a:xfrm>
            <a:off x="5127025" y="1057650"/>
            <a:ext cx="38394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rgbClr val="FFFFFF"/>
                </a:solidFill>
              </a:rPr>
              <a:t>Evakuasi Korban Tsunami Selat Sunda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135" name="Google Shape;1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00" y="357500"/>
            <a:ext cx="4592725" cy="241505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8760000" dist="24765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050" y="2172225"/>
            <a:ext cx="4530174" cy="2543375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7860000" dist="180975">
              <a:srgbClr val="000000">
                <a:alpha val="55000"/>
              </a:srgbClr>
            </a:outerShdw>
          </a:effectLst>
        </p:spPr>
      </p:pic>
      <p:sp>
        <p:nvSpPr>
          <p:cNvPr id="137" name="Google Shape;137;p27"/>
          <p:cNvSpPr txBox="1"/>
          <p:nvPr/>
        </p:nvSpPr>
        <p:spPr>
          <a:xfrm>
            <a:off x="988075" y="3797875"/>
            <a:ext cx="3000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rgbClr val="FFFFFF"/>
                </a:solidFill>
              </a:rPr>
              <a:t>Evakuasi Korban Gempa Bumi di Palu</a:t>
            </a:r>
            <a:endParaRPr b="1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/>
          <p:nvPr/>
        </p:nvSpPr>
        <p:spPr>
          <a:xfrm>
            <a:off x="0" y="0"/>
            <a:ext cx="9226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"/>
          <p:cNvSpPr/>
          <p:nvPr/>
        </p:nvSpPr>
        <p:spPr>
          <a:xfrm>
            <a:off x="200100" y="1683125"/>
            <a:ext cx="5202300" cy="264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00" y="1714426"/>
            <a:ext cx="5099650" cy="254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/>
          <p:nvPr/>
        </p:nvSpPr>
        <p:spPr>
          <a:xfrm>
            <a:off x="5508375" y="600275"/>
            <a:ext cx="3635700" cy="43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8"/>
          <p:cNvSpPr/>
          <p:nvPr/>
        </p:nvSpPr>
        <p:spPr>
          <a:xfrm>
            <a:off x="0" y="328050"/>
            <a:ext cx="4628100" cy="6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latin typeface="Raleway"/>
                <a:ea typeface="Raleway"/>
                <a:cs typeface="Raleway"/>
                <a:sym typeface="Raleway"/>
              </a:rPr>
              <a:t>   </a:t>
            </a:r>
            <a:r>
              <a:rPr b="1" lang="id" sz="1800">
                <a:latin typeface="Raleway"/>
                <a:ea typeface="Raleway"/>
                <a:cs typeface="Raleway"/>
                <a:sym typeface="Raleway"/>
              </a:rPr>
              <a:t>Contoh Daftar Orang hilang S</a:t>
            </a:r>
            <a:r>
              <a:rPr b="1" lang="id" sz="1800"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b="1" lang="id" sz="1800">
                <a:latin typeface="Raleway"/>
                <a:ea typeface="Raleway"/>
                <a:cs typeface="Raleway"/>
                <a:sym typeface="Raleway"/>
              </a:rPr>
              <a:t>at Ini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4">
            <a:alphaModFix/>
          </a:blip>
          <a:srcRect b="2798" l="8468" r="6850" t="10009"/>
          <a:stretch/>
        </p:blipFill>
        <p:spPr>
          <a:xfrm>
            <a:off x="5590750" y="657550"/>
            <a:ext cx="3448625" cy="41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0" y="0"/>
            <a:ext cx="92265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443600" y="36815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</a:rPr>
              <a:t>oranghilang.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129475" y="141275"/>
            <a:ext cx="6508800" cy="290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 b="9086" l="683" r="5683" t="13783"/>
          <a:stretch/>
        </p:blipFill>
        <p:spPr>
          <a:xfrm>
            <a:off x="188350" y="211875"/>
            <a:ext cx="6385500" cy="27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/>
          <p:nvPr/>
        </p:nvSpPr>
        <p:spPr>
          <a:xfrm>
            <a:off x="3034275" y="2282425"/>
            <a:ext cx="6056100" cy="276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4">
            <a:alphaModFix/>
          </a:blip>
          <a:srcRect b="7952" l="7687" r="7746" t="23904"/>
          <a:stretch/>
        </p:blipFill>
        <p:spPr>
          <a:xfrm>
            <a:off x="3115623" y="2329393"/>
            <a:ext cx="5893344" cy="266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/>
          <p:nvPr/>
        </p:nvSpPr>
        <p:spPr>
          <a:xfrm>
            <a:off x="0" y="0"/>
            <a:ext cx="92265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0"/>
          <p:cNvSpPr txBox="1"/>
          <p:nvPr>
            <p:ph type="title"/>
          </p:nvPr>
        </p:nvSpPr>
        <p:spPr>
          <a:xfrm>
            <a:off x="6462900" y="4254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</a:rPr>
              <a:t>oranghilang.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2479025" y="104925"/>
            <a:ext cx="6508800" cy="290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25" y="197087"/>
            <a:ext cx="6056100" cy="2948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/>
          <p:nvPr/>
        </p:nvSpPr>
        <p:spPr>
          <a:xfrm>
            <a:off x="212350" y="2282425"/>
            <a:ext cx="6056100" cy="290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25" y="2385924"/>
            <a:ext cx="5708250" cy="28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907800" y="112790"/>
            <a:ext cx="1173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500">
                <a:solidFill>
                  <a:schemeClr val="dk1"/>
                </a:solidFill>
              </a:rPr>
              <a:t>F</a:t>
            </a:r>
            <a:r>
              <a:rPr lang="id" sz="2500">
                <a:solidFill>
                  <a:schemeClr val="dk1"/>
                </a:solidFill>
              </a:rPr>
              <a:t>itur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0" l="7489" r="5112" t="0"/>
          <a:stretch/>
        </p:blipFill>
        <p:spPr>
          <a:xfrm>
            <a:off x="3581375" y="1759825"/>
            <a:ext cx="2212750" cy="25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509450" y="3085013"/>
            <a:ext cx="26835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id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encarian orang hilang pada halaman utama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" name="Google Shape;175;p31"/>
          <p:cNvCxnSpPr/>
          <p:nvPr/>
        </p:nvCxnSpPr>
        <p:spPr>
          <a:xfrm flipH="1" rot="10800000">
            <a:off x="2952225" y="3028037"/>
            <a:ext cx="457200" cy="133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31"/>
          <p:cNvSpPr txBox="1"/>
          <p:nvPr/>
        </p:nvSpPr>
        <p:spPr>
          <a:xfrm>
            <a:off x="1386525" y="835100"/>
            <a:ext cx="16359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id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ive tweet BMKG</a:t>
            </a:r>
            <a:endParaRPr/>
          </a:p>
        </p:txBody>
      </p:sp>
      <p:cxnSp>
        <p:nvCxnSpPr>
          <p:cNvPr id="177" name="Google Shape;177;p31"/>
          <p:cNvCxnSpPr>
            <a:endCxn id="176" idx="2"/>
          </p:cNvCxnSpPr>
          <p:nvPr/>
        </p:nvCxnSpPr>
        <p:spPr>
          <a:xfrm rot="10800000">
            <a:off x="2204475" y="1651700"/>
            <a:ext cx="1638600" cy="50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1"/>
          <p:cNvSpPr txBox="1"/>
          <p:nvPr/>
        </p:nvSpPr>
        <p:spPr>
          <a:xfrm>
            <a:off x="6372900" y="3085013"/>
            <a:ext cx="22128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Berita ter-update tentang bencana alam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9" name="Google Shape;179;p31"/>
          <p:cNvCxnSpPr/>
          <p:nvPr/>
        </p:nvCxnSpPr>
        <p:spPr>
          <a:xfrm>
            <a:off x="5494051" y="3085013"/>
            <a:ext cx="688500" cy="25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31"/>
          <p:cNvSpPr/>
          <p:nvPr/>
        </p:nvSpPr>
        <p:spPr>
          <a:xfrm flipH="1" rot="10800000">
            <a:off x="2050375" y="380900"/>
            <a:ext cx="67428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 flipH="1" rot="10800000">
            <a:off x="421925" y="380900"/>
            <a:ext cx="2694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/>
          <p:nvPr/>
        </p:nvSpPr>
        <p:spPr>
          <a:xfrm flipH="1" rot="10800000">
            <a:off x="2413650" y="4716050"/>
            <a:ext cx="63210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6030250" y="1004763"/>
            <a:ext cx="16359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Export </a:t>
            </a:r>
            <a:r>
              <a:rPr lang="id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oranghilang </a:t>
            </a:r>
            <a:endParaRPr/>
          </a:p>
        </p:txBody>
      </p:sp>
      <p:cxnSp>
        <p:nvCxnSpPr>
          <p:cNvPr id="184" name="Google Shape;184;p31"/>
          <p:cNvCxnSpPr>
            <a:stCxn id="183" idx="1"/>
          </p:cNvCxnSpPr>
          <p:nvPr/>
        </p:nvCxnSpPr>
        <p:spPr>
          <a:xfrm flipH="1">
            <a:off x="5347150" y="1413063"/>
            <a:ext cx="683100" cy="50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2471850" y="1691550"/>
            <a:ext cx="6321600" cy="18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★"/>
            </a:pPr>
            <a:r>
              <a:rPr lang="id"/>
              <a:t>Pendataan korban mudah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★"/>
            </a:pPr>
            <a:r>
              <a:rPr lang="id"/>
              <a:t>Website mudah diakses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★"/>
            </a:pPr>
            <a:r>
              <a:rPr lang="id"/>
              <a:t>Kelengkapan informasi orang hilang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★"/>
            </a:pPr>
            <a:r>
              <a:rPr lang="id"/>
              <a:t>Halaman backend yang mudah digunakan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3750"/>
            <a:ext cx="2105312" cy="21053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611800" y="4293213"/>
            <a:ext cx="35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chemeClr val="dk1"/>
                </a:solidFill>
              </a:rPr>
              <a:t>+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280450" y="3968013"/>
            <a:ext cx="35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chemeClr val="dk1"/>
                </a:solidFill>
              </a:rPr>
              <a:t>+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741525" y="3881713"/>
            <a:ext cx="35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</a:rPr>
              <a:t>O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978800" y="3968013"/>
            <a:ext cx="567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chemeClr val="dk1"/>
                </a:solidFill>
              </a:rPr>
              <a:t>O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239525" y="4461038"/>
            <a:ext cx="35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</a:rPr>
              <a:t>O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1654100" y="4130713"/>
            <a:ext cx="35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chemeClr val="dk1"/>
                </a:solidFill>
              </a:rPr>
              <a:t>+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1107225" y="449188"/>
            <a:ext cx="35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3A23D"/>
              </a:solidFill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2099400" y="334450"/>
            <a:ext cx="1119600" cy="22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>
            <p:ph type="title"/>
          </p:nvPr>
        </p:nvSpPr>
        <p:spPr>
          <a:xfrm>
            <a:off x="700475" y="130150"/>
            <a:ext cx="21054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500">
                <a:solidFill>
                  <a:schemeClr val="dk1"/>
                </a:solidFill>
              </a:rPr>
              <a:t>Kelebihan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00" name="Google Shape;200;p32"/>
          <p:cNvSpPr/>
          <p:nvPr/>
        </p:nvSpPr>
        <p:spPr>
          <a:xfrm flipH="1" rot="10800000">
            <a:off x="2472150" y="380900"/>
            <a:ext cx="63210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/>
          <p:nvPr/>
        </p:nvSpPr>
        <p:spPr>
          <a:xfrm flipH="1" rot="10800000">
            <a:off x="421925" y="380900"/>
            <a:ext cx="2694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 flipH="1" rot="10800000">
            <a:off x="2413650" y="4716050"/>
            <a:ext cx="63210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1549563" y="1203675"/>
            <a:ext cx="35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chemeClr val="dk1"/>
                </a:solidFill>
              </a:rPr>
              <a:t>+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802863" y="949550"/>
            <a:ext cx="35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chemeClr val="dk1"/>
                </a:solidFill>
              </a:rPr>
              <a:t>+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1216250" y="686713"/>
            <a:ext cx="35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</a:rPr>
              <a:t>O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1028150" y="904975"/>
            <a:ext cx="567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chemeClr val="dk1"/>
                </a:solidFill>
              </a:rPr>
              <a:t>O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1901888" y="1203675"/>
            <a:ext cx="35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</a:rPr>
              <a:t>O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1629663" y="792988"/>
            <a:ext cx="35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chemeClr val="dk1"/>
                </a:solidFill>
              </a:rPr>
              <a:t>+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100" y="1358550"/>
            <a:ext cx="1755550" cy="2085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33"/>
          <p:cNvCxnSpPr>
            <a:stCxn id="213" idx="3"/>
            <a:endCxn id="215" idx="1"/>
          </p:cNvCxnSpPr>
          <p:nvPr/>
        </p:nvCxnSpPr>
        <p:spPr>
          <a:xfrm>
            <a:off x="2913650" y="2401312"/>
            <a:ext cx="1657500" cy="115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6" name="Google Shape;216;p33"/>
          <p:cNvCxnSpPr>
            <a:stCxn id="213" idx="3"/>
            <a:endCxn id="217" idx="1"/>
          </p:cNvCxnSpPr>
          <p:nvPr/>
        </p:nvCxnSpPr>
        <p:spPr>
          <a:xfrm flipH="1" rot="10800000">
            <a:off x="2913650" y="1252612"/>
            <a:ext cx="1610400" cy="114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5" name="Google Shape;215;p33"/>
          <p:cNvSpPr txBox="1"/>
          <p:nvPr/>
        </p:nvSpPr>
        <p:spPr>
          <a:xfrm>
            <a:off x="4571025" y="3373775"/>
            <a:ext cx="30681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latin typeface="Comic Sans MS"/>
                <a:ea typeface="Comic Sans MS"/>
                <a:cs typeface="Comic Sans MS"/>
                <a:sym typeface="Comic Sans MS"/>
              </a:rPr>
              <a:t>Frontend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4524150" y="1071100"/>
            <a:ext cx="3513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latin typeface="Comic Sans MS"/>
                <a:ea typeface="Comic Sans MS"/>
                <a:cs typeface="Comic Sans MS"/>
                <a:sym typeface="Comic Sans MS"/>
              </a:rPr>
              <a:t>Backend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33"/>
          <p:cNvSpPr/>
          <p:nvPr/>
        </p:nvSpPr>
        <p:spPr>
          <a:xfrm flipH="1" rot="10800000">
            <a:off x="2413650" y="4716050"/>
            <a:ext cx="63210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 flipH="1" rot="10800000">
            <a:off x="3128275" y="380900"/>
            <a:ext cx="56649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 flipH="1" rot="10800000">
            <a:off x="345725" y="380900"/>
            <a:ext cx="269400" cy="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 flipH="1" rot="10800000">
            <a:off x="1669375" y="380900"/>
            <a:ext cx="1458900" cy="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615125" y="152300"/>
            <a:ext cx="3188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chemeClr val="dk1"/>
                </a:solidFill>
              </a:rPr>
              <a:t>Teknik Pembuatan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